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Raleway ExtraBold"/>
      <p:bold r:id="rId36"/>
      <p:boldItalic r:id="rId37"/>
    </p:embeddedFont>
    <p:embeddedFont>
      <p:font typeface="Raleway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Light-italic.fntdata"/><Relationship Id="rId20" Type="http://schemas.openxmlformats.org/officeDocument/2006/relationships/slide" Target="slides/slide15.xml"/><Relationship Id="rId41" Type="http://schemas.openxmlformats.org/officeDocument/2006/relationships/font" Target="fonts/RalewayLigh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bold.fntdata"/><Relationship Id="rId10" Type="http://schemas.openxmlformats.org/officeDocument/2006/relationships/slide" Target="slides/slide5.xml"/><Relationship Id="rId32" Type="http://schemas.openxmlformats.org/officeDocument/2006/relationships/font" Target="fonts/Raleway-regular.fntdata"/><Relationship Id="rId13" Type="http://schemas.openxmlformats.org/officeDocument/2006/relationships/slide" Target="slides/slide8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34" Type="http://schemas.openxmlformats.org/officeDocument/2006/relationships/font" Target="fonts/Raleway-italic.fntdata"/><Relationship Id="rId15" Type="http://schemas.openxmlformats.org/officeDocument/2006/relationships/slide" Target="slides/slide10.xml"/><Relationship Id="rId37" Type="http://schemas.openxmlformats.org/officeDocument/2006/relationships/font" Target="fonts/RalewayExtraBold-boldItalic.fntdata"/><Relationship Id="rId14" Type="http://schemas.openxmlformats.org/officeDocument/2006/relationships/slide" Target="slides/slide9.xml"/><Relationship Id="rId36" Type="http://schemas.openxmlformats.org/officeDocument/2006/relationships/font" Target="fonts/RalewayExtraBold-bold.fntdata"/><Relationship Id="rId17" Type="http://schemas.openxmlformats.org/officeDocument/2006/relationships/slide" Target="slides/slide12.xml"/><Relationship Id="rId39" Type="http://schemas.openxmlformats.org/officeDocument/2006/relationships/font" Target="fonts/RalewayLight-bold.fntdata"/><Relationship Id="rId16" Type="http://schemas.openxmlformats.org/officeDocument/2006/relationships/slide" Target="slides/slide11.xml"/><Relationship Id="rId38" Type="http://schemas.openxmlformats.org/officeDocument/2006/relationships/font" Target="fonts/Raleway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0d95d123c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0d95d123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0d95d123c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0d95d123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0d95d123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0d95d123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0d95d123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0d95d123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0d95d123c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0d95d123c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0d95d123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0d95d123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0d95d123c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0d95d123c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d95d123c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d95d123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0d95d123c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0d95d123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0d95d123c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0d95d123c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0d95d123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0d95d123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0d95d123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0d95d123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0d95d123c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0d95d123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0d95d123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0d95d123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0d95d123c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0d95d123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0d95d123c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0d95d123c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0d95d123c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0d95d123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0d95d123c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0d95d123c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0d95d123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0d95d123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0d95d123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0d95d123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0d95d123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0d95d123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0d95d123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0d95d123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0d95d123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0d95d123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0d95d123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0d95d123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0d95d123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0d95d123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FFB6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ed">
  <p:cSld name="BLANK_1">
    <p:bg>
      <p:bgPr>
        <a:solidFill>
          <a:srgbClr val="FFB6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2" name="Google Shape;52;p11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FFB60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FFB60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8pPr>
            <a:lvl9pPr indent="-419100" lvl="8" marL="41148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1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B600"/>
                </a:solidFill>
              </a:defRPr>
            </a:lvl1pPr>
            <a:lvl2pPr lvl="1" rtl="0">
              <a:buNone/>
              <a:defRPr>
                <a:solidFill>
                  <a:srgbClr val="FFB600"/>
                </a:solidFill>
              </a:defRPr>
            </a:lvl2pPr>
            <a:lvl3pPr lvl="2" rtl="0">
              <a:buNone/>
              <a:defRPr>
                <a:solidFill>
                  <a:srgbClr val="FFB600"/>
                </a:solidFill>
              </a:defRPr>
            </a:lvl3pPr>
            <a:lvl4pPr lvl="3" rtl="0">
              <a:buNone/>
              <a:defRPr>
                <a:solidFill>
                  <a:srgbClr val="FFB600"/>
                </a:solidFill>
              </a:defRPr>
            </a:lvl4pPr>
            <a:lvl5pPr lvl="4" rtl="0">
              <a:buNone/>
              <a:defRPr>
                <a:solidFill>
                  <a:srgbClr val="FFB600"/>
                </a:solidFill>
              </a:defRPr>
            </a:lvl5pPr>
            <a:lvl6pPr lvl="5" rtl="0">
              <a:buNone/>
              <a:defRPr>
                <a:solidFill>
                  <a:srgbClr val="FFB600"/>
                </a:solidFill>
              </a:defRPr>
            </a:lvl6pPr>
            <a:lvl7pPr lvl="6" rtl="0">
              <a:buNone/>
              <a:defRPr>
                <a:solidFill>
                  <a:srgbClr val="FFB600"/>
                </a:solidFill>
              </a:defRPr>
            </a:lvl7pPr>
            <a:lvl8pPr lvl="7" rtl="0">
              <a:buNone/>
              <a:defRPr>
                <a:solidFill>
                  <a:srgbClr val="FFB600"/>
                </a:solidFill>
              </a:defRPr>
            </a:lvl8pPr>
            <a:lvl9pPr lvl="8" rtl="0">
              <a:buNone/>
              <a:defRPr>
                <a:solidFill>
                  <a:srgbClr val="FFB6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922000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373778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825557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gif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B60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ctrTitle"/>
          </p:nvPr>
        </p:nvSpPr>
        <p:spPr>
          <a:xfrm>
            <a:off x="685800" y="472038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Dialog System</a:t>
            </a:r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2783400" y="3040925"/>
            <a:ext cx="3577200" cy="13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Ivan Ropero García</a:t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About classes</a:t>
            </a:r>
            <a:endParaRPr sz="3600"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300" y="1885938"/>
            <a:ext cx="1543050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988" y="1885950"/>
            <a:ext cx="3114675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About classes</a:t>
            </a:r>
            <a:endParaRPr sz="3600"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749" y="2544047"/>
            <a:ext cx="2135821" cy="121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222" y="1849000"/>
            <a:ext cx="3554874" cy="260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9813" y="1885950"/>
            <a:ext cx="280987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How it works</a:t>
            </a:r>
            <a:endParaRPr sz="3600"/>
          </a:p>
        </p:txBody>
      </p:sp>
      <p:sp>
        <p:nvSpPr>
          <p:cNvPr id="153" name="Google Shape;153;p24"/>
          <p:cNvSpPr txBox="1"/>
          <p:nvPr/>
        </p:nvSpPr>
        <p:spPr>
          <a:xfrm>
            <a:off x="569200" y="2293525"/>
            <a:ext cx="7218900" cy="23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Load the XML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Take the input of the player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Search which node has the id of the option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Assign this node to a Dialog Node pointer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Print it on screen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63275"/>
            <a:ext cx="4545475" cy="349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TODO: 1</a:t>
            </a:r>
            <a:r>
              <a:rPr lang="ca" sz="2400"/>
              <a:t>  Load the data from the XML</a:t>
            </a:r>
            <a:endParaRPr sz="2400">
              <a:solidFill>
                <a:srgbClr val="E8E8E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0" y="1669375"/>
            <a:ext cx="2904700" cy="30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1097875" y="2075450"/>
            <a:ext cx="3925200" cy="22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Load the information 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Call the function LoadTreeData and LoadNodeDetails respectively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Push to their list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TODO: 1  Solution</a:t>
            </a:r>
            <a:endParaRPr sz="3600"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00" y="1749183"/>
            <a:ext cx="6571175" cy="101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000" y="3857000"/>
            <a:ext cx="4220300" cy="11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1998" y="2761975"/>
            <a:ext cx="5549725" cy="109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922000" y="891775"/>
            <a:ext cx="75375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TODO: 2 </a:t>
            </a:r>
            <a:r>
              <a:rPr lang="ca" sz="2400"/>
              <a:t>Put the player name in the dialog</a:t>
            </a:r>
            <a:endParaRPr sz="2400"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0725" y="1749775"/>
            <a:ext cx="2638775" cy="27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/>
        </p:nvSpPr>
        <p:spPr>
          <a:xfrm>
            <a:off x="1128900" y="1785050"/>
            <a:ext cx="4586100" cy="29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Create a size_t variable (a variable capable of representing the size of any object)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Put a condition that will only be fulfilled if you find the word PLAYERNAME (use std::string::npos)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Now substitute the word for the name we want to put our character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Remember to use the find and replace functions to complete this TODO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TODO: 2 Solution</a:t>
            </a:r>
            <a:endParaRPr sz="3600"/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66" y="2144875"/>
            <a:ext cx="7458675" cy="11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TODO: 3 </a:t>
            </a:r>
            <a:r>
              <a:rPr lang="ca" sz="2400"/>
              <a:t>Put your own dialog options</a:t>
            </a:r>
            <a:endParaRPr sz="2400"/>
          </a:p>
        </p:txBody>
      </p:sp>
      <p:sp>
        <p:nvSpPr>
          <p:cNvPr id="190" name="Google Shape;190;p29"/>
          <p:cNvSpPr txBox="1"/>
          <p:nvPr/>
        </p:nvSpPr>
        <p:spPr>
          <a:xfrm>
            <a:off x="1044225" y="1961450"/>
            <a:ext cx="31467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Now complete the first node with your own options. 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The TODO is in the Dialog.xml file.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125" y="1749175"/>
            <a:ext cx="2603875" cy="27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TODO: 3 Solution</a:t>
            </a:r>
            <a:endParaRPr sz="3600"/>
          </a:p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200" y="2342425"/>
            <a:ext cx="5017700" cy="9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922000" y="891775"/>
            <a:ext cx="7862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TODO: 4 </a:t>
            </a:r>
            <a:r>
              <a:rPr lang="ca" sz="2400"/>
              <a:t>Search which will be the next node</a:t>
            </a:r>
            <a:endParaRPr sz="2400"/>
          </a:p>
        </p:txBody>
      </p:sp>
      <p:sp>
        <p:nvSpPr>
          <p:cNvPr id="204" name="Google Shape;204;p31"/>
          <p:cNvSpPr txBox="1"/>
          <p:nvPr/>
        </p:nvSpPr>
        <p:spPr>
          <a:xfrm>
            <a:off x="583325" y="1940250"/>
            <a:ext cx="6942600" cy="24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Search through all the nodes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Char char="●"/>
            </a:pPr>
            <a:r>
              <a:rPr lang="ca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 Compare the nextid of the option taken and the rest of </a:t>
            </a: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the nodes</a:t>
            </a: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Char char="●"/>
            </a:pPr>
            <a:r>
              <a:rPr lang="ca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Assign the node found to currentNode</a:t>
            </a: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350" y="1508900"/>
            <a:ext cx="2922000" cy="31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What is a Dialog System?</a:t>
            </a:r>
            <a:endParaRPr sz="3600"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ca"/>
              <a:t>It is a computer system that aims to establish communication with a person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TODO: 4 Solution</a:t>
            </a:r>
            <a:endParaRPr sz="3600"/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750" y="2027238"/>
            <a:ext cx="6610350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922000" y="891775"/>
            <a:ext cx="8264400" cy="10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TODO: 5 </a:t>
            </a:r>
            <a:r>
              <a:rPr lang="ca" sz="1800"/>
              <a:t>Write a bad option to say and a node with the NPC’s angry response</a:t>
            </a:r>
            <a:endParaRPr sz="1800"/>
          </a:p>
        </p:txBody>
      </p:sp>
      <p:sp>
        <p:nvSpPr>
          <p:cNvPr id="218" name="Google Shape;218;p33"/>
          <p:cNvSpPr txBox="1"/>
          <p:nvPr/>
        </p:nvSpPr>
        <p:spPr>
          <a:xfrm>
            <a:off x="1016000" y="2095500"/>
            <a:ext cx="4395600" cy="25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The TODO is in the Dialog.xml file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Write something bad to say to the NPC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Write a new Node where the NPC doesn’t want to talk to us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Karma values: neutral = 0 / angry = -1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TODO: 5 Solution</a:t>
            </a:r>
            <a:endParaRPr sz="3600"/>
          </a:p>
        </p:txBody>
      </p:sp>
      <p:sp>
        <p:nvSpPr>
          <p:cNvPr id="224" name="Google Shape;224;p34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375" y="3095600"/>
            <a:ext cx="7533700" cy="77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548" y="2002000"/>
            <a:ext cx="5731125" cy="9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TODO: 6 </a:t>
            </a:r>
            <a:r>
              <a:rPr lang="ca" sz="2400"/>
              <a:t>Check the karma of the player</a:t>
            </a:r>
            <a:endParaRPr sz="2400"/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450" y="1749175"/>
            <a:ext cx="2645325" cy="281992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5"/>
          <p:cNvSpPr txBox="1"/>
          <p:nvPr/>
        </p:nvSpPr>
        <p:spPr>
          <a:xfrm>
            <a:off x="1065400" y="1799175"/>
            <a:ext cx="4296900" cy="27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We will use 2 functions: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○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CompareKarma = karma is negative?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○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CheckForKarma = update tree karma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If the karma is negative assign the node with bad karma value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TODO: 6 Solution</a:t>
            </a:r>
            <a:endParaRPr sz="3600"/>
          </a:p>
        </p:txBody>
      </p:sp>
      <p:sp>
        <p:nvSpPr>
          <p:cNvPr id="239" name="Google Shape;239;p36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65" y="1885950"/>
            <a:ext cx="7286872" cy="264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What can we improve?</a:t>
            </a:r>
            <a:endParaRPr sz="3600"/>
          </a:p>
        </p:txBody>
      </p:sp>
      <p:sp>
        <p:nvSpPr>
          <p:cNvPr id="246" name="Google Shape;246;p37"/>
          <p:cNvSpPr txBox="1"/>
          <p:nvPr/>
        </p:nvSpPr>
        <p:spPr>
          <a:xfrm>
            <a:off x="1129750" y="1859525"/>
            <a:ext cx="66873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The input is very limited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A state machine would help to handle different tags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Match the dialogues with the UI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Thank you for your attention</a:t>
            </a:r>
            <a:endParaRPr sz="3600"/>
          </a:p>
        </p:txBody>
      </p:sp>
      <p:sp>
        <p:nvSpPr>
          <p:cNvPr id="252" name="Google Shape;252;p38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ca">
                <a:latin typeface="Raleway"/>
                <a:ea typeface="Raleway"/>
                <a:cs typeface="Raleway"/>
                <a:sym typeface="Raleway"/>
              </a:rPr>
              <a:t>Contact me at:</a:t>
            </a:r>
            <a:r>
              <a:rPr lang="ca"/>
              <a:t>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ca"/>
              <a:t>Github: RoperoIvan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ca"/>
              <a:t>Mail: ivan_ropero98@hotmail.com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778450" y="482550"/>
            <a:ext cx="71532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Dialog Systems in Video Games</a:t>
            </a:r>
            <a:endParaRPr sz="3600"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922000" y="1229776"/>
            <a:ext cx="68661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ca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Non- Branching Dialog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938400" y="2257775"/>
            <a:ext cx="7337700" cy="23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917225" y="2264825"/>
            <a:ext cx="6866100" cy="23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Char char="●"/>
            </a:pPr>
            <a:r>
              <a:rPr lang="ca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Linear Structure</a:t>
            </a: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Char char="●"/>
            </a:pPr>
            <a:r>
              <a:rPr lang="ca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Driven dialog</a:t>
            </a: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Char char="●"/>
            </a:pPr>
            <a:r>
              <a:rPr lang="ca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Limited interaction</a:t>
            </a: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175" y="1996570"/>
            <a:ext cx="4390496" cy="23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778450" y="482550"/>
            <a:ext cx="71532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Dialog Systems in Video Games</a:t>
            </a:r>
            <a:endParaRPr sz="3600"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922000" y="1229776"/>
            <a:ext cx="68661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ca">
                <a:latin typeface="Raleway"/>
                <a:ea typeface="Raleway"/>
                <a:cs typeface="Raleway"/>
                <a:sym typeface="Raleway"/>
              </a:rPr>
              <a:t>Branching Dialog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938400" y="2257775"/>
            <a:ext cx="7337700" cy="23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917225" y="2264825"/>
            <a:ext cx="6866100" cy="23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Tree structure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Different possibilities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More immersion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Versatile system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250" y="1996575"/>
            <a:ext cx="3931850" cy="22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778450" y="482550"/>
            <a:ext cx="71532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Dialog Systems in Video Games</a:t>
            </a:r>
            <a:endParaRPr sz="3600"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922000" y="1229776"/>
            <a:ext cx="68661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ca">
                <a:latin typeface="Raleway"/>
                <a:ea typeface="Raleway"/>
                <a:cs typeface="Raleway"/>
                <a:sym typeface="Raleway"/>
              </a:rPr>
              <a:t>Hub Dialog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938400" y="2257775"/>
            <a:ext cx="7337700" cy="23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917225" y="2264825"/>
            <a:ext cx="6866100" cy="23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Variant of the Branching System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Player can return to previous decisions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It gives more information to the player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Less immersive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450" y="1996575"/>
            <a:ext cx="3850050" cy="21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778450" y="482550"/>
            <a:ext cx="71532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Dialog Systems in Video Games</a:t>
            </a:r>
            <a:endParaRPr sz="3600"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922000" y="1229776"/>
            <a:ext cx="68661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ca">
                <a:latin typeface="Raleway"/>
                <a:ea typeface="Raleway"/>
                <a:cs typeface="Raleway"/>
                <a:sym typeface="Raleway"/>
              </a:rPr>
              <a:t>Parser Driven Dialog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938400" y="2257775"/>
            <a:ext cx="7337700" cy="23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917225" y="2264825"/>
            <a:ext cx="6866100" cy="23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Maximum freedom for the player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Complex to implement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Hard to make it function correctly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Easy to break the immersion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96586"/>
            <a:ext cx="3974751" cy="2284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778450" y="482550"/>
            <a:ext cx="71532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Dialog Systems in Video Games</a:t>
            </a:r>
            <a:endParaRPr sz="3600"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922000" y="1229776"/>
            <a:ext cx="68661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ca">
                <a:latin typeface="Raleway"/>
                <a:ea typeface="Raleway"/>
                <a:cs typeface="Raleway"/>
                <a:sym typeface="Raleway"/>
              </a:rPr>
              <a:t>Other remarkable dialog systems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938400" y="2257775"/>
            <a:ext cx="7337700" cy="23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917225" y="2264825"/>
            <a:ext cx="6866100" cy="23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Communication by symbols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More dynamic conversations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Player doesn’t have  the control 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750" y="1996576"/>
            <a:ext cx="3827950" cy="2156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778450" y="482550"/>
            <a:ext cx="71532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Which we will use?</a:t>
            </a:r>
            <a:endParaRPr sz="3600"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922000" y="1229776"/>
            <a:ext cx="68661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ca">
                <a:latin typeface="Raleway"/>
                <a:ea typeface="Raleway"/>
                <a:cs typeface="Raleway"/>
                <a:sym typeface="Raleway"/>
              </a:rPr>
              <a:t>Branching Dialog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938400" y="2257775"/>
            <a:ext cx="7337700" cy="23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917225" y="2264825"/>
            <a:ext cx="6866100" cy="23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We can switch between: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Non-Branching system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Branching system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Hub  system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Versatile system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675" y="1312350"/>
            <a:ext cx="3998826" cy="30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Ways to define the data</a:t>
            </a:r>
            <a:endParaRPr sz="3600"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8600" y="1926425"/>
            <a:ext cx="2069500" cy="264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800" y="1842321"/>
            <a:ext cx="3496102" cy="28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